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s/slide9.xml" ContentType="application/vnd.openxmlformats-officedocument.presentationml.slide+xml"/>
  <Default Extension="pict" ContentType="image/pict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Default Extension="jpeg" ContentType="image/jpeg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xml" ContentType="application/xml"/>
  <Override PartName="/ppt/slideLayouts/slideLayout16.xml" ContentType="application/vnd.openxmlformats-officedocument.presentationml.slideLayout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6.xml" ContentType="application/vnd.openxmlformats-officedocument.presentationml.slide+xml"/>
  <Default Extension="doc" ContentType="application/msword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6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2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Default Extension="vml" ContentType="application/vnd.openxmlformats-officedocument.vmlDrawing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s/slide17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8.xml" ContentType="application/vnd.openxmlformats-officedocument.presentationml.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9.xml" ContentType="application/vnd.openxmlformats-officedocument.presentationml.slideLayout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notesMasterIdLst>
    <p:notesMasterId r:id="rId20"/>
  </p:notesMasterIdLst>
  <p:sldIdLst>
    <p:sldId id="256" r:id="rId2"/>
    <p:sldId id="277" r:id="rId3"/>
    <p:sldId id="261" r:id="rId4"/>
    <p:sldId id="258" r:id="rId5"/>
    <p:sldId id="274" r:id="rId6"/>
    <p:sldId id="275" r:id="rId7"/>
    <p:sldId id="276" r:id="rId8"/>
    <p:sldId id="279" r:id="rId9"/>
    <p:sldId id="281" r:id="rId10"/>
    <p:sldId id="283" r:id="rId11"/>
    <p:sldId id="264" r:id="rId12"/>
    <p:sldId id="269" r:id="rId13"/>
    <p:sldId id="268" r:id="rId14"/>
    <p:sldId id="260" r:id="rId15"/>
    <p:sldId id="257" r:id="rId16"/>
    <p:sldId id="259" r:id="rId17"/>
    <p:sldId id="278" r:id="rId18"/>
    <p:sldId id="262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38" d="100"/>
          <a:sy n="138" d="100"/>
        </p:scale>
        <p:origin x="-840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64" d="100"/>
          <a:sy n="64" d="100"/>
        </p:scale>
        <p:origin x="-2576" y="-11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ict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ict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543737-B5E5-4442-9E52-2BEE487C50A0}" type="datetimeFigureOut">
              <a:rPr lang="en-US" smtClean="0"/>
              <a:pPr/>
              <a:t>1/14/11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A3F9C9-F98A-A747-ADB7-111F84A4D53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3F9C9-F98A-A747-ADB7-111F84A4D536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D6566A-64B9-5D4D-9711-103F5996D1E7}" type="slidenum">
              <a:rPr lang="en-US"/>
              <a:pPr/>
              <a:t>9</a:t>
            </a:fld>
            <a:endParaRPr lang="en-US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A012DE-8339-5848-AB81-A45987DED582}" type="slidenum">
              <a:rPr lang="en-US"/>
              <a:pPr/>
              <a:t>10</a:t>
            </a:fld>
            <a:endParaRPr lang="en-US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D17FAC05-12F4-F440-8E9C-3CB996CA1CE6}" type="datetimeFigureOut">
              <a:rPr lang="en-US" smtClean="0"/>
              <a:pPr/>
              <a:t>1/14/11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FAC05-12F4-F440-8E9C-3CB996CA1CE6}" type="datetimeFigureOut">
              <a:rPr lang="en-US" smtClean="0"/>
              <a:pPr/>
              <a:t>1/14/11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4D73-73DF-0742-8A69-608BCD5308E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FAC05-12F4-F440-8E9C-3CB996CA1CE6}" type="datetimeFigureOut">
              <a:rPr lang="en-US" smtClean="0"/>
              <a:pPr/>
              <a:t>1/14/11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4D73-73DF-0742-8A69-608BCD5308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FAC05-12F4-F440-8E9C-3CB996CA1CE6}" type="datetimeFigureOut">
              <a:rPr lang="en-US" smtClean="0"/>
              <a:pPr/>
              <a:t>1/14/11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4D73-73DF-0742-8A69-608BCD5308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D17FAC05-12F4-F440-8E9C-3CB996CA1CE6}" type="datetimeFigureOut">
              <a:rPr lang="en-US" smtClean="0"/>
              <a:pPr/>
              <a:t>1/14/11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D17FAC05-12F4-F440-8E9C-3CB996CA1CE6}" type="datetimeFigureOut">
              <a:rPr lang="en-US" smtClean="0"/>
              <a:pPr/>
              <a:t>1/14/11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4D73-73DF-0742-8A69-608BCD5308E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FAC05-12F4-F440-8E9C-3CB996CA1CE6}" type="datetimeFigureOut">
              <a:rPr lang="en-US" smtClean="0"/>
              <a:pPr/>
              <a:t>1/14/11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4D73-73DF-0742-8A69-608BCD5308E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17FAC05-12F4-F440-8E9C-3CB996CA1CE6}" type="datetimeFigureOut">
              <a:rPr lang="en-US" smtClean="0"/>
              <a:pPr/>
              <a:t>1/14/11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4D73-73DF-0742-8A69-608BCD5308E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17FAC05-12F4-F440-8E9C-3CB996CA1CE6}" type="datetimeFigureOut">
              <a:rPr lang="en-US" smtClean="0"/>
              <a:pPr/>
              <a:t>1/14/11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4D73-73DF-0742-8A69-608BCD5308E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D17FAC05-12F4-F440-8E9C-3CB996CA1CE6}" type="datetimeFigureOut">
              <a:rPr lang="en-US" smtClean="0"/>
              <a:pPr/>
              <a:t>1/14/11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4D73-73DF-0742-8A69-608BCD5308E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FAC05-12F4-F440-8E9C-3CB996CA1CE6}" type="datetimeFigureOut">
              <a:rPr lang="en-US" smtClean="0"/>
              <a:pPr/>
              <a:t>1/14/11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4D73-73DF-0742-8A69-608BCD5308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FAC05-12F4-F440-8E9C-3CB996CA1CE6}" type="datetimeFigureOut">
              <a:rPr lang="en-US" smtClean="0"/>
              <a:pPr/>
              <a:t>1/14/11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4D73-73DF-0742-8A69-608BCD5308E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FAC05-12F4-F440-8E9C-3CB996CA1CE6}" type="datetimeFigureOut">
              <a:rPr lang="en-US" smtClean="0"/>
              <a:pPr/>
              <a:t>1/14/11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4D73-73DF-0742-8A69-608BCD5308E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609600"/>
            <a:ext cx="6096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819400" y="1981200"/>
            <a:ext cx="2971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943600" y="1981200"/>
            <a:ext cx="29718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" y="5562600"/>
            <a:ext cx="1905000" cy="3048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2400" y="5867400"/>
            <a:ext cx="2590800" cy="3048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24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fld id="{534A224A-0C4B-F849-A030-D957387EF44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609600"/>
            <a:ext cx="6096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819400" y="1981200"/>
            <a:ext cx="6096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" y="5562600"/>
            <a:ext cx="1905000" cy="3048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2400" y="5867400"/>
            <a:ext cx="2590800" cy="3048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24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fld id="{C69EEAD9-F3EE-A245-94E5-A3053B16CD4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fld id="{D4FECA70-9D2C-0246-9AD7-0E5FA8E62F5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FAC05-12F4-F440-8E9C-3CB996CA1CE6}" type="datetimeFigureOut">
              <a:rPr lang="en-US" smtClean="0"/>
              <a:pPr/>
              <a:t>1/14/11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4D73-73DF-0742-8A69-608BCD5308E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D17FAC05-12F4-F440-8E9C-3CB996CA1CE6}" type="datetimeFigureOut">
              <a:rPr lang="en-US" smtClean="0"/>
              <a:pPr/>
              <a:t>1/14/11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4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D17FAC05-12F4-F440-8E9C-3CB996CA1CE6}" type="datetimeFigureOut">
              <a:rPr lang="en-US" smtClean="0"/>
              <a:pPr/>
              <a:t>1/14/11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4"/>
            <a:ext cx="554038" cy="365125"/>
          </a:xfrm>
        </p:spPr>
        <p:txBody>
          <a:bodyPr/>
          <a:lstStyle/>
          <a:p>
            <a:fld id="{AE514D73-73DF-0742-8A69-608BCD5308E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FAC05-12F4-F440-8E9C-3CB996CA1CE6}" type="datetimeFigureOut">
              <a:rPr lang="en-US" smtClean="0"/>
              <a:pPr/>
              <a:t>1/14/11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4D73-73DF-0742-8A69-608BCD5308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FAC05-12F4-F440-8E9C-3CB996CA1CE6}" type="datetimeFigureOut">
              <a:rPr lang="en-US" smtClean="0"/>
              <a:pPr/>
              <a:t>1/14/11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4D73-73DF-0742-8A69-608BCD5308E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FAC05-12F4-F440-8E9C-3CB996CA1CE6}" type="datetimeFigureOut">
              <a:rPr lang="en-US" smtClean="0"/>
              <a:pPr/>
              <a:t>1/14/11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fld id="{AE514D73-73DF-0742-8A69-608BCD5308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FAC05-12F4-F440-8E9C-3CB996CA1CE6}" type="datetimeFigureOut">
              <a:rPr lang="en-US" smtClean="0"/>
              <a:pPr/>
              <a:t>1/14/11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14D73-73DF-0742-8A69-608BCD5308E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17FAC05-12F4-F440-8E9C-3CB996CA1CE6}" type="datetimeFigureOut">
              <a:rPr lang="en-US" smtClean="0"/>
              <a:pPr/>
              <a:t>1/14/11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AE514D73-73DF-0742-8A69-608BCD5308E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5" Type="http://schemas.openxmlformats.org/officeDocument/2006/relationships/image" Target="../media/image3.jpeg"/><Relationship Id="rId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4_Document2.doc"/><Relationship Id="rId4" Type="http://schemas.openxmlformats.org/officeDocument/2006/relationships/image" Target="../media/image17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Word_97_-_2004_Document1.doc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06824"/>
            <a:ext cx="7772400" cy="17557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Some Like It Hot!</a:t>
            </a:r>
            <a:br>
              <a:rPr lang="en-US" dirty="0" smtClean="0"/>
            </a:br>
            <a:r>
              <a:rPr lang="en-US" dirty="0" smtClean="0"/>
              <a:t>Using Spices to Teach Inquiry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540" y="223921"/>
            <a:ext cx="2523682" cy="1611274"/>
          </a:xfrm>
          <a:prstGeom prst="rect">
            <a:avLst/>
          </a:prstGeom>
        </p:spPr>
      </p:pic>
      <p:pic>
        <p:nvPicPr>
          <p:cNvPr id="5" name="Picture 4" descr="images-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4439" y="2391377"/>
            <a:ext cx="2014761" cy="1494823"/>
          </a:xfrm>
          <a:prstGeom prst="rect">
            <a:avLst/>
          </a:prstGeom>
        </p:spPr>
      </p:pic>
      <p:pic>
        <p:nvPicPr>
          <p:cNvPr id="7" name="Picture 5" descr="&#10;scales.jpg                                                     0000C448Macintosh HD                   985CFB00: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22129" y="1835195"/>
            <a:ext cx="3200400" cy="2600325"/>
          </a:xfrm>
          <a:prstGeom prst="rect">
            <a:avLst/>
          </a:prstGeom>
          <a:noFill/>
        </p:spPr>
      </p:pic>
      <p:pic>
        <p:nvPicPr>
          <p:cNvPr id="8" name="Picture 7" descr="images-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00600" y="223920"/>
            <a:ext cx="1624188" cy="21216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Navajo Traditional Therapies</a:t>
            </a:r>
            <a:endParaRPr lang="en-US"/>
          </a:p>
        </p:txBody>
      </p:sp>
      <p:pic>
        <p:nvPicPr>
          <p:cNvPr id="10245" name="Picture 5" descr="Native pharmacists-truck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 t="-36271" b="-36271"/>
          <a:stretch>
            <a:fillRect/>
          </a:stretch>
        </p:blipFill>
        <p:spPr>
          <a:xfrm>
            <a:off x="498474" y="1038596"/>
            <a:ext cx="3657600" cy="4140200"/>
          </a:xfrm>
        </p:spPr>
      </p:pic>
      <p:pic>
        <p:nvPicPr>
          <p:cNvPr id="10249" name="Picture 9" descr="Native pharmacists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 t="-35912" b="-35912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Things to Think About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86200" y="2209800"/>
            <a:ext cx="5029200" cy="4114800"/>
          </a:xfrm>
        </p:spPr>
        <p:txBody>
          <a:bodyPr/>
          <a:lstStyle/>
          <a:p>
            <a:r>
              <a:rPr lang="en-US" sz="2400" dirty="0"/>
              <a:t>Who figured all of this out?</a:t>
            </a:r>
          </a:p>
          <a:p>
            <a:r>
              <a:rPr lang="en-US" sz="2400" dirty="0"/>
              <a:t>Were scientists involved?</a:t>
            </a:r>
          </a:p>
          <a:p>
            <a:r>
              <a:rPr lang="en-US" sz="2400" dirty="0"/>
              <a:t>Who knows all of this?  Is it written down</a:t>
            </a:r>
            <a:r>
              <a:rPr lang="en-US" sz="2400" dirty="0" smtClean="0"/>
              <a:t>?</a:t>
            </a:r>
          </a:p>
          <a:p>
            <a:r>
              <a:rPr lang="en-US" sz="2400" dirty="0" smtClean="0"/>
              <a:t>Do we use plants as medicines</a:t>
            </a:r>
          </a:p>
          <a:p>
            <a:r>
              <a:rPr lang="en-US" sz="2400" dirty="0"/>
              <a:t>How are medicines made from plants?</a:t>
            </a:r>
          </a:p>
        </p:txBody>
      </p:sp>
      <p:pic>
        <p:nvPicPr>
          <p:cNvPr id="31748" name="Picture 4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2514600"/>
            <a:ext cx="3468688" cy="3886200"/>
          </a:xfrm>
          <a:noFill/>
          <a:ln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152400"/>
            <a:ext cx="6096000" cy="1828800"/>
          </a:xfrm>
        </p:spPr>
        <p:txBody>
          <a:bodyPr/>
          <a:lstStyle/>
          <a:p>
            <a:pPr algn="ctr"/>
            <a:r>
              <a:rPr lang="en-US"/>
              <a:t>Are there other plants that are used as medicines?</a:t>
            </a:r>
          </a:p>
        </p:txBody>
      </p:sp>
      <p:graphicFrame>
        <p:nvGraphicFramePr>
          <p:cNvPr id="25603" name="Object 3"/>
          <p:cNvGraphicFramePr>
            <a:graphicFrameLocks noChangeAspect="1"/>
          </p:cNvGraphicFramePr>
          <p:nvPr>
            <p:ph type="tbl" idx="1"/>
          </p:nvPr>
        </p:nvGraphicFramePr>
        <p:xfrm>
          <a:off x="3017838" y="2438400"/>
          <a:ext cx="5849937" cy="3730625"/>
        </p:xfrm>
        <a:graphic>
          <a:graphicData uri="http://schemas.openxmlformats.org/presentationml/2006/ole">
            <p:oleObj spid="_x0000_s51202" name="Document" r:id="rId3" imgW="7915656" imgH="5047488" progId="Word.Document.8">
              <p:embed/>
            </p:oleObj>
          </a:graphicData>
        </a:graphic>
      </p:graphicFrame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24800" y="1219200"/>
            <a:ext cx="6350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1219200"/>
            <a:ext cx="6350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610600" cy="2514600"/>
          </a:xfrm>
        </p:spPr>
        <p:txBody>
          <a:bodyPr/>
          <a:lstStyle/>
          <a:p>
            <a:r>
              <a:rPr lang="en-US" dirty="0"/>
              <a:t>Something to think </a:t>
            </a:r>
            <a:r>
              <a:rPr lang="en-US" dirty="0" smtClean="0"/>
              <a:t>about- </a:t>
            </a:r>
            <a:r>
              <a:rPr lang="en-US" dirty="0"/>
              <a:t>How did humans figure out that plants could cure diseases?</a:t>
            </a:r>
            <a:endParaRPr lang="en-US" sz="6600" dirty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895600" y="2514600"/>
            <a:ext cx="5943600" cy="1600200"/>
          </a:xfrm>
        </p:spPr>
        <p:txBody>
          <a:bodyPr>
            <a:normAutofit lnSpcReduction="10000"/>
          </a:bodyPr>
          <a:lstStyle/>
          <a:p>
            <a:r>
              <a:rPr lang="en-US" sz="2400"/>
              <a:t>Was it Trial and error?</a:t>
            </a:r>
          </a:p>
          <a:p>
            <a:r>
              <a:rPr lang="en-US" sz="2400"/>
              <a:t>Did They Watch Wild Animals?</a:t>
            </a:r>
          </a:p>
          <a:p>
            <a:r>
              <a:rPr lang="en-US" sz="2400"/>
              <a:t>Did People Die Trying New Medicines?</a:t>
            </a:r>
          </a:p>
          <a:p>
            <a:endParaRPr lang="en-US" sz="2400"/>
          </a:p>
        </p:txBody>
      </p:sp>
      <p:pic>
        <p:nvPicPr>
          <p:cNvPr id="37892" name="Picture 4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228600" y="2743200"/>
            <a:ext cx="2330450" cy="4114800"/>
          </a:xfrm>
          <a:noFill/>
          <a:ln/>
        </p:spPr>
      </p:pic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3505200" y="4343400"/>
            <a:ext cx="51816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kumimoji="0" lang="en-US" sz="3600">
                <a:latin typeface="Arial" charset="0"/>
              </a:rPr>
              <a:t>When did humans start </a:t>
            </a:r>
          </a:p>
          <a:p>
            <a:r>
              <a:rPr kumimoji="0" lang="en-US" sz="3600">
                <a:latin typeface="Arial" charset="0"/>
              </a:rPr>
              <a:t>using plants as medicines?</a:t>
            </a:r>
            <a:endParaRPr kumimoji="0" lang="en-US">
              <a:latin typeface="Arial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550" y="484094"/>
            <a:ext cx="7811237" cy="1116106"/>
          </a:xfrm>
        </p:spPr>
        <p:txBody>
          <a:bodyPr/>
          <a:lstStyle/>
          <a:p>
            <a:r>
              <a:rPr lang="en-US" dirty="0" smtClean="0"/>
              <a:t>Great for Inquiry and Scientific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Develop hypothesis</a:t>
            </a:r>
          </a:p>
          <a:p>
            <a:r>
              <a:rPr lang="en-US" dirty="0" smtClean="0"/>
              <a:t>Design experiment</a:t>
            </a:r>
          </a:p>
          <a:p>
            <a:r>
              <a:rPr lang="en-US" dirty="0" smtClean="0"/>
              <a:t>Controls?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Materials and Supplies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Spices, Teas, Plants</a:t>
            </a:r>
          </a:p>
          <a:p>
            <a:r>
              <a:rPr lang="en-US" sz="2800" dirty="0" smtClean="0"/>
              <a:t>Agar</a:t>
            </a:r>
          </a:p>
          <a:p>
            <a:r>
              <a:rPr lang="en-US" sz="2800" dirty="0" smtClean="0"/>
              <a:t>Source of Bacteria</a:t>
            </a:r>
          </a:p>
          <a:p>
            <a:pPr lvl="2"/>
            <a:r>
              <a:rPr lang="en-US" sz="2600" dirty="0" smtClean="0"/>
              <a:t>Pure cultures</a:t>
            </a:r>
          </a:p>
          <a:p>
            <a:pPr lvl="2"/>
            <a:r>
              <a:rPr lang="en-US" sz="2600" dirty="0" smtClean="0"/>
              <a:t>Food</a:t>
            </a:r>
          </a:p>
          <a:p>
            <a:pPr lvl="2"/>
            <a:r>
              <a:rPr lang="en-US" sz="2600" dirty="0" smtClean="0"/>
              <a:t>Environmental swabs</a:t>
            </a:r>
            <a:endParaRPr lang="en-US" sz="2600" dirty="0"/>
          </a:p>
        </p:txBody>
      </p:sp>
      <p:pic>
        <p:nvPicPr>
          <p:cNvPr id="4" name="Picture 3" descr="images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5746" y="3919218"/>
            <a:ext cx="3416300" cy="23876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235050"/>
            <a:ext cx="7556313" cy="4891114"/>
          </a:xfrm>
        </p:spPr>
        <p:txBody>
          <a:bodyPr>
            <a:normAutofit/>
          </a:bodyPr>
          <a:lstStyle/>
          <a:p>
            <a:r>
              <a:rPr lang="en-US" sz="2800" u="sng" dirty="0" smtClean="0"/>
              <a:t>For whole spices</a:t>
            </a:r>
          </a:p>
          <a:p>
            <a:pPr lvl="1"/>
            <a:r>
              <a:rPr lang="en-US" dirty="0" smtClean="0"/>
              <a:t>Pour thin layer of agar into </a:t>
            </a:r>
            <a:r>
              <a:rPr lang="en-US" dirty="0" err="1" smtClean="0"/>
              <a:t>petri</a:t>
            </a:r>
            <a:r>
              <a:rPr lang="en-US" dirty="0" smtClean="0"/>
              <a:t> dish and let solidify</a:t>
            </a:r>
          </a:p>
          <a:p>
            <a:pPr lvl="1"/>
            <a:r>
              <a:rPr lang="en-US" dirty="0" smtClean="0"/>
              <a:t>Add 1-4 pieces of spice to agar</a:t>
            </a:r>
          </a:p>
          <a:p>
            <a:pPr lvl="1"/>
            <a:r>
              <a:rPr lang="en-US" dirty="0" smtClean="0"/>
              <a:t>Pour more agar over spice-allow to harden</a:t>
            </a:r>
          </a:p>
          <a:p>
            <a:pPr lvl="1"/>
            <a:r>
              <a:rPr lang="en-US" dirty="0" smtClean="0"/>
              <a:t>Cover spice totally with agar</a:t>
            </a:r>
          </a:p>
          <a:p>
            <a:pPr lvl="1"/>
            <a:endParaRPr lang="en-US" dirty="0" smtClean="0"/>
          </a:p>
          <a:p>
            <a:r>
              <a:rPr lang="en-US" sz="2800" u="sng" dirty="0" smtClean="0"/>
              <a:t>For ground spices</a:t>
            </a:r>
          </a:p>
          <a:p>
            <a:pPr lvl="1"/>
            <a:r>
              <a:rPr lang="en-US" dirty="0" smtClean="0"/>
              <a:t>Pour thin layer of agar into </a:t>
            </a:r>
            <a:r>
              <a:rPr lang="en-US" dirty="0" err="1" smtClean="0"/>
              <a:t>petri</a:t>
            </a:r>
            <a:r>
              <a:rPr lang="en-US" dirty="0" smtClean="0"/>
              <a:t> dish and let solidify</a:t>
            </a:r>
          </a:p>
          <a:p>
            <a:pPr lvl="1"/>
            <a:r>
              <a:rPr lang="en-US" dirty="0" smtClean="0"/>
              <a:t>Sprinkle ground spice over ½ plate</a:t>
            </a:r>
          </a:p>
          <a:p>
            <a:pPr lvl="1"/>
            <a:r>
              <a:rPr lang="en-US" dirty="0" smtClean="0"/>
              <a:t>Pour more agar over spice-allow to harden</a:t>
            </a:r>
          </a:p>
          <a:p>
            <a:pPr lvl="1"/>
            <a:r>
              <a:rPr lang="en-US" dirty="0" smtClean="0"/>
              <a:t>Cover spice totally with agar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pice Plate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8811" r="-18811"/>
          <a:stretch>
            <a:fillRect/>
          </a:stretch>
        </p:blipFill>
        <p:spPr/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Safety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 not use meat for source of bacteria</a:t>
            </a:r>
          </a:p>
          <a:p>
            <a:r>
              <a:rPr lang="en-US" dirty="0" smtClean="0"/>
              <a:t>If use bacteria from student fingers, do not let students have open access to plates</a:t>
            </a:r>
          </a:p>
          <a:p>
            <a:r>
              <a:rPr lang="en-US" dirty="0" smtClean="0"/>
              <a:t>In general, environmental and food ( non-meat and chicken) are safe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Uses of this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Teach inquiry</a:t>
            </a:r>
          </a:p>
          <a:p>
            <a:r>
              <a:rPr lang="en-US" dirty="0" smtClean="0"/>
              <a:t>Teach Scientific Method</a:t>
            </a:r>
          </a:p>
          <a:p>
            <a:r>
              <a:rPr lang="en-US" dirty="0" smtClean="0"/>
              <a:t>Excite students about plants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158" y="1122948"/>
            <a:ext cx="7867629" cy="500321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What are spices?</a:t>
            </a:r>
          </a:p>
          <a:p>
            <a:pPr lvl="1"/>
            <a:r>
              <a:rPr lang="en-US" dirty="0" smtClean="0"/>
              <a:t>Plant products used to flavor food- May be leaves ( basil, oregano), branches (cinnamon), seeds, or roots</a:t>
            </a:r>
          </a:p>
          <a:p>
            <a:r>
              <a:rPr lang="en-US" dirty="0" smtClean="0"/>
              <a:t>Long history of humans eating spices</a:t>
            </a:r>
          </a:p>
          <a:p>
            <a:pPr lvl="1"/>
            <a:r>
              <a:rPr lang="en-US" sz="1600" dirty="0" smtClean="0"/>
              <a:t>Spices were first traded by the Arabs in 3000 BC</a:t>
            </a:r>
          </a:p>
          <a:p>
            <a:pPr lvl="1"/>
            <a:r>
              <a:rPr lang="en-US" sz="1600" dirty="0" smtClean="0">
                <a:latin typeface="Times" charset="0"/>
                <a:ea typeface="Times" charset="0"/>
                <a:cs typeface="Times" charset="0"/>
              </a:rPr>
              <a:t>In 1453 BC the first Olympians in Greece celebrated victory wearing wreaths of bay and parsley. </a:t>
            </a:r>
          </a:p>
          <a:p>
            <a:pPr lvl="1"/>
            <a:r>
              <a:rPr lang="en-US" sz="1600" dirty="0" smtClean="0">
                <a:latin typeface="Times" charset="0"/>
                <a:ea typeface="Times" charset="0"/>
                <a:cs typeface="Times" charset="0"/>
              </a:rPr>
              <a:t>Chile seeds, coriander found in </a:t>
            </a:r>
            <a:r>
              <a:rPr lang="en-US" sz="1600" dirty="0" err="1" smtClean="0">
                <a:latin typeface="Times" charset="0"/>
                <a:ea typeface="Times" charset="0"/>
                <a:cs typeface="Times" charset="0"/>
              </a:rPr>
              <a:t>Anazazi</a:t>
            </a:r>
            <a:r>
              <a:rPr lang="en-US" sz="1600" dirty="0" smtClean="0">
                <a:latin typeface="Times" charset="0"/>
                <a:ea typeface="Times" charset="0"/>
                <a:cs typeface="Times" charset="0"/>
              </a:rPr>
              <a:t> ruins in Southwest</a:t>
            </a:r>
            <a:endParaRPr lang="en-US" sz="1600" dirty="0" smtClean="0"/>
          </a:p>
          <a:p>
            <a:r>
              <a:rPr lang="en-US" dirty="0" smtClean="0"/>
              <a:t>Most cultures use spices, but tropical cultures use greater amounts and greater variety</a:t>
            </a:r>
          </a:p>
          <a:p>
            <a:r>
              <a:rPr lang="en-US" dirty="0" smtClean="0"/>
              <a:t>Three theories</a:t>
            </a:r>
          </a:p>
          <a:p>
            <a:pPr lvl="1"/>
            <a:r>
              <a:rPr lang="en-US" dirty="0" smtClean="0"/>
              <a:t>Hide taste of  rotten food</a:t>
            </a:r>
          </a:p>
          <a:p>
            <a:pPr lvl="1"/>
            <a:r>
              <a:rPr lang="en-US" dirty="0" smtClean="0"/>
              <a:t>Preserves food, inhibits spoilage</a:t>
            </a:r>
          </a:p>
          <a:p>
            <a:pPr lvl="1"/>
            <a:r>
              <a:rPr lang="en-US" dirty="0" smtClean="0"/>
              <a:t>Acts as therapeutic</a:t>
            </a:r>
            <a:endParaRPr lang="en-US" dirty="0"/>
          </a:p>
        </p:txBody>
      </p:sp>
      <p:graphicFrame>
        <p:nvGraphicFramePr>
          <p:cNvPr id="28674" name="Object 2"/>
          <p:cNvGraphicFramePr>
            <a:graphicFrameLocks noChangeAspect="1"/>
          </p:cNvGraphicFramePr>
          <p:nvPr/>
        </p:nvGraphicFramePr>
        <p:xfrm>
          <a:off x="7213796" y="4144211"/>
          <a:ext cx="1681982" cy="2342901"/>
        </p:xfrm>
        <a:graphic>
          <a:graphicData uri="http://schemas.openxmlformats.org/presentationml/2006/ole">
            <p:oleObj spid="_x0000_s28674" name="Document" r:id="rId3" imgW="1487424" imgH="1624584" progId="Word.Document.8">
              <p:embed/>
            </p:oleObj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err="1" smtClean="0"/>
              <a:t>Ethnobotany</a:t>
            </a:r>
            <a:endParaRPr lang="en-US" sz="3600" dirty="0" smtClean="0"/>
          </a:p>
          <a:p>
            <a:r>
              <a:rPr lang="en-US" sz="3600" dirty="0" smtClean="0"/>
              <a:t> Bio-prospecting</a:t>
            </a:r>
          </a:p>
          <a:p>
            <a:r>
              <a:rPr lang="en-US" sz="3600" dirty="0" smtClean="0"/>
              <a:t> Antibiotic Resistance</a:t>
            </a:r>
          </a:p>
          <a:p>
            <a:endParaRPr lang="en-US" dirty="0"/>
          </a:p>
        </p:txBody>
      </p:sp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9968" y="3268663"/>
            <a:ext cx="2844800" cy="28575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2743200" y="152400"/>
            <a:ext cx="6172200" cy="2819400"/>
          </a:xfrm>
        </p:spPr>
        <p:txBody>
          <a:bodyPr/>
          <a:lstStyle/>
          <a:p>
            <a:r>
              <a:rPr lang="en-US" sz="3200" dirty="0" err="1" smtClean="0"/>
              <a:t>Ethnobotany</a:t>
            </a:r>
            <a:r>
              <a:rPr lang="en-US" sz="3200" dirty="0" smtClean="0"/>
              <a:t>-</a:t>
            </a:r>
            <a:br>
              <a:rPr lang="en-US" sz="3200" dirty="0" smtClean="0"/>
            </a:br>
            <a:r>
              <a:rPr lang="en-US" sz="3200" dirty="0" smtClean="0"/>
              <a:t>In </a:t>
            </a:r>
            <a:r>
              <a:rPr lang="en-US" sz="3200" dirty="0"/>
              <a:t>many cultures,</a:t>
            </a:r>
            <a:r>
              <a:rPr lang="en-US" sz="3200" dirty="0" smtClean="0"/>
              <a:t> </a:t>
            </a:r>
            <a:br>
              <a:rPr lang="en-US" sz="3200" dirty="0" smtClean="0"/>
            </a:br>
            <a:r>
              <a:rPr lang="en-US" sz="3200" dirty="0" smtClean="0"/>
              <a:t>medicine </a:t>
            </a:r>
            <a:r>
              <a:rPr lang="en-US" sz="3200" dirty="0"/>
              <a:t>men or shamans</a:t>
            </a:r>
            <a:r>
              <a:rPr lang="en-US" sz="3200" dirty="0" smtClean="0"/>
              <a:t> </a:t>
            </a:r>
            <a:br>
              <a:rPr lang="en-US" sz="3200" dirty="0" smtClean="0"/>
            </a:br>
            <a:r>
              <a:rPr lang="en-US" sz="3200" dirty="0" smtClean="0"/>
              <a:t>treat </a:t>
            </a:r>
            <a:r>
              <a:rPr lang="en-US" sz="3200" dirty="0"/>
              <a:t>ill people with plants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3011" name="Picture 3" descr="Shaman                                                         0000931CMacintosh HD                   985CFB00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762000"/>
            <a:ext cx="2290763" cy="5718175"/>
          </a:xfrm>
          <a:prstGeom prst="rect">
            <a:avLst/>
          </a:prstGeom>
          <a:noFill/>
        </p:spPr>
      </p:pic>
      <p:pic>
        <p:nvPicPr>
          <p:cNvPr id="43012" name="Picture 4" descr="Native pharmacists-truck                                       0000954DMacintosh HD                   985CFB00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3124200"/>
            <a:ext cx="5451475" cy="3575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427789"/>
            <a:ext cx="7620000" cy="1143000"/>
          </a:xfrm>
        </p:spPr>
        <p:txBody>
          <a:bodyPr/>
          <a:lstStyle/>
          <a:p>
            <a:r>
              <a:rPr lang="en-US" dirty="0"/>
              <a:t>Wormwood- </a:t>
            </a:r>
            <a:r>
              <a:rPr lang="en-US" i="1" dirty="0" err="1"/>
              <a:t>Artemesia</a:t>
            </a:r>
            <a:r>
              <a:rPr lang="en-US" i="1" dirty="0"/>
              <a:t> </a:t>
            </a:r>
            <a:r>
              <a:rPr lang="en-US" i="1" dirty="0" err="1"/>
              <a:t>annua</a:t>
            </a:r>
            <a:endParaRPr lang="en-US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733800" y="2057400"/>
            <a:ext cx="4038600" cy="4114800"/>
          </a:xfrm>
        </p:spPr>
        <p:txBody>
          <a:bodyPr/>
          <a:lstStyle/>
          <a:p>
            <a:r>
              <a:rPr lang="en-US" sz="2400"/>
              <a:t>Used by the Early Greeks to flavor wine</a:t>
            </a:r>
          </a:p>
          <a:p>
            <a:r>
              <a:rPr lang="en-US" sz="2400"/>
              <a:t>Glands that produce a chemical that deters insects (artemisinin)</a:t>
            </a:r>
          </a:p>
          <a:p>
            <a:r>
              <a:rPr lang="en-US" sz="2400"/>
              <a:t>Scientists think this chemical may protect against malaria</a:t>
            </a:r>
          </a:p>
        </p:txBody>
      </p:sp>
      <p:pic>
        <p:nvPicPr>
          <p:cNvPr id="27652" name="Picture 4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152400" y="1981200"/>
            <a:ext cx="2971800" cy="4114800"/>
          </a:xfrm>
          <a:noFill/>
          <a:ln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382000" cy="1143000"/>
          </a:xfrm>
        </p:spPr>
        <p:txBody>
          <a:bodyPr/>
          <a:lstStyle/>
          <a:p>
            <a:r>
              <a:rPr lang="en-US"/>
              <a:t>Chamisa is a very common plant in New Mexico</a:t>
            </a: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371600"/>
            <a:ext cx="277495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580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3505200" y="1905000"/>
            <a:ext cx="5410200" cy="4114800"/>
          </a:xfrm>
        </p:spPr>
        <p:txBody>
          <a:bodyPr/>
          <a:lstStyle/>
          <a:p>
            <a:r>
              <a:rPr lang="en-US" dirty="0"/>
              <a:t>Used for treating stomach aches</a:t>
            </a:r>
          </a:p>
          <a:p>
            <a:r>
              <a:rPr lang="en-US" dirty="0"/>
              <a:t>Make a tea out of the </a:t>
            </a:r>
            <a:r>
              <a:rPr lang="en-US" dirty="0" smtClean="0"/>
              <a:t>flowers</a:t>
            </a:r>
          </a:p>
          <a:p>
            <a:r>
              <a:rPr lang="en-US" dirty="0"/>
              <a:t>Plant is related to </a:t>
            </a:r>
            <a:r>
              <a:rPr lang="en-US" dirty="0" err="1"/>
              <a:t>camomille</a:t>
            </a:r>
            <a:r>
              <a:rPr lang="en-US" dirty="0"/>
              <a:t> which many people today use as a tea for stomach aches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Spice Use Across the World</a:t>
            </a:r>
            <a:endParaRPr lang="en-US" dirty="0"/>
          </a:p>
        </p:txBody>
      </p:sp>
      <p:pic>
        <p:nvPicPr>
          <p:cNvPr id="5" name="Content Placeholder 4" descr="images-4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5109" r="-15109"/>
          <a:stretch>
            <a:fillRect/>
          </a:stretch>
        </p:blipFill>
        <p:spPr/>
      </p:pic>
      <p:sp>
        <p:nvSpPr>
          <p:cNvPr id="6" name="TextBox 5"/>
          <p:cNvSpPr txBox="1"/>
          <p:nvPr/>
        </p:nvSpPr>
        <p:spPr>
          <a:xfrm>
            <a:off x="5881725" y="4237125"/>
            <a:ext cx="9156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India</a:t>
            </a:r>
          </a:p>
          <a:p>
            <a:r>
              <a:rPr lang="en-US" sz="1200" dirty="0" smtClean="0"/>
              <a:t>Cumin</a:t>
            </a:r>
          </a:p>
          <a:p>
            <a:r>
              <a:rPr lang="en-US" sz="1200" dirty="0" smtClean="0"/>
              <a:t>Cinnamon</a:t>
            </a:r>
          </a:p>
          <a:p>
            <a:r>
              <a:rPr lang="en-US" sz="1200" dirty="0" smtClean="0"/>
              <a:t>Coriander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4028721" y="2505363"/>
            <a:ext cx="151431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Scandanavia</a:t>
            </a:r>
            <a:endParaRPr lang="en-US" dirty="0" smtClean="0"/>
          </a:p>
          <a:p>
            <a:r>
              <a:rPr lang="en-US" sz="1200" dirty="0" smtClean="0"/>
              <a:t>Cloves</a:t>
            </a:r>
          </a:p>
          <a:p>
            <a:r>
              <a:rPr lang="en-US" sz="1200" dirty="0" smtClean="0"/>
              <a:t>Cinnamon</a:t>
            </a:r>
          </a:p>
          <a:p>
            <a:r>
              <a:rPr lang="en-US" sz="1200" dirty="0" smtClean="0"/>
              <a:t>Bay Leaves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1644801" y="4101787"/>
            <a:ext cx="96406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Mexico</a:t>
            </a:r>
          </a:p>
          <a:p>
            <a:r>
              <a:rPr lang="en-US" sz="1200" dirty="0" smtClean="0"/>
              <a:t>Cinnamon</a:t>
            </a:r>
          </a:p>
          <a:p>
            <a:r>
              <a:rPr lang="en-US" sz="1200" dirty="0" smtClean="0"/>
              <a:t>Coriander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4799071" y="4840451"/>
            <a:ext cx="155718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Thailand</a:t>
            </a:r>
          </a:p>
          <a:p>
            <a:r>
              <a:rPr lang="en-US" sz="1200" dirty="0" smtClean="0"/>
              <a:t>Cilantro/Coriander</a:t>
            </a:r>
          </a:p>
          <a:p>
            <a:r>
              <a:rPr lang="en-US" sz="1200" dirty="0" smtClean="0"/>
              <a:t>Hot </a:t>
            </a:r>
            <a:r>
              <a:rPr lang="en-US" sz="1200" dirty="0" err="1" smtClean="0"/>
              <a:t>chiles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4326" y="1600200"/>
            <a:ext cx="4235780" cy="284267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80106" y="3668155"/>
            <a:ext cx="4257798" cy="3029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dvantage">
  <a:themeElements>
    <a:clrScheme name="Custom 3">
      <a:dk1>
        <a:srgbClr val="000000"/>
      </a:dk1>
      <a:lt1>
        <a:sysClr val="window" lastClr="FFFFFF"/>
      </a:lt1>
      <a:dk2>
        <a:srgbClr val="2B142D"/>
      </a:dk2>
      <a:lt2>
        <a:srgbClr val="CCC10F"/>
      </a:lt2>
      <a:accent1>
        <a:srgbClr val="996633"/>
      </a:accent1>
      <a:accent2>
        <a:srgbClr val="D84A15"/>
      </a:accent2>
      <a:accent3>
        <a:srgbClr val="FF8000"/>
      </a:accent3>
      <a:accent4>
        <a:srgbClr val="999966"/>
      </a:accent4>
      <a:accent5>
        <a:srgbClr val="F7901E"/>
      </a:accent5>
      <a:accent6>
        <a:srgbClr val="A3A101"/>
      </a:accent6>
      <a:hlink>
        <a:srgbClr val="996633"/>
      </a:hlink>
      <a:folHlink>
        <a:srgbClr val="9775A7"/>
      </a:folHlink>
    </a:clrScheme>
    <a:fontScheme name="Advantage">
      <a:majorFont>
        <a:latin typeface="Rockwell"/>
        <a:ea typeface=""/>
        <a:cs typeface=""/>
        <a:font script="Jpan" typeface="ＭＳ ゴシック"/>
      </a:majorFont>
      <a:minorFont>
        <a:latin typeface="Rockwell"/>
        <a:ea typeface=""/>
        <a:cs typeface=""/>
        <a:font script="Jpan" typeface="ＭＳ ゴシック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884</TotalTime>
  <Words>488</Words>
  <Application>Microsoft Macintosh PowerPoint</Application>
  <PresentationFormat>On-screen Show (4:3)</PresentationFormat>
  <Paragraphs>89</Paragraphs>
  <Slides>18</Slides>
  <Notes>3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Advantage</vt:lpstr>
      <vt:lpstr>Document</vt:lpstr>
      <vt:lpstr>  Some Like It Hot! Using Spices to Teach Inquiry</vt:lpstr>
      <vt:lpstr>Uses of this information</vt:lpstr>
      <vt:lpstr>Background</vt:lpstr>
      <vt:lpstr>Extensions</vt:lpstr>
      <vt:lpstr>Ethnobotany- In many cultures,  medicine men or shamans  treat ill people with plants  </vt:lpstr>
      <vt:lpstr>Wormwood- Artemesia annua</vt:lpstr>
      <vt:lpstr>Chamisa is a very common plant in New Mexico</vt:lpstr>
      <vt:lpstr>Spice Use Across the World</vt:lpstr>
      <vt:lpstr>Slide 9</vt:lpstr>
      <vt:lpstr>Navajo Traditional Therapies</vt:lpstr>
      <vt:lpstr>Things to Think About</vt:lpstr>
      <vt:lpstr>Are there other plants that are used as medicines?</vt:lpstr>
      <vt:lpstr>Something to think about- How did humans figure out that plants could cure diseases?</vt:lpstr>
      <vt:lpstr>Great for Inquiry and Scientific Method</vt:lpstr>
      <vt:lpstr>Materials and Supplies</vt:lpstr>
      <vt:lpstr>Methods</vt:lpstr>
      <vt:lpstr>Slide 17</vt:lpstr>
      <vt:lpstr>Safety Considerations</vt:lpstr>
    </vt:vector>
  </TitlesOfParts>
  <Company>Cornell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Some Like It Hot! Using Spices to Teach Inquiry</dc:title>
  <dc:creator>Laurel Southard</dc:creator>
  <cp:lastModifiedBy>NorthTech CALS OIT</cp:lastModifiedBy>
  <cp:revision>9</cp:revision>
  <dcterms:created xsi:type="dcterms:W3CDTF">2011-01-14T21:30:23Z</dcterms:created>
  <dcterms:modified xsi:type="dcterms:W3CDTF">2011-01-14T21:30:53Z</dcterms:modified>
</cp:coreProperties>
</file>